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74" r:id="rId3"/>
    <p:sldId id="275" r:id="rId4"/>
    <p:sldId id="276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12192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363B6-1A3A-4BEB-9778-361DA269F1EA}" type="datetimeFigureOut">
              <a:rPr lang="hu-HU" smtClean="0"/>
              <a:t>2018.04.25.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20741-E959-41EA-9C58-C340FB2D5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71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5229" y="406896"/>
            <a:ext cx="4701540" cy="1090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693" y="1791291"/>
            <a:ext cx="10692612" cy="386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Képtalálat a következőre: „made in austria png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493943"/>
            <a:ext cx="1905000" cy="115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9" y="-9525"/>
            <a:ext cx="1400175" cy="163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-76200" y="36492"/>
            <a:ext cx="1226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800" spc="1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spc="-10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pc="1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természet</a:t>
            </a:r>
            <a:r>
              <a:rPr lang="hu-HU" sz="2800" spc="-10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pc="1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által</a:t>
            </a:r>
            <a:r>
              <a:rPr lang="hu-HU" sz="2800" spc="-10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pc="1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készítve.</a:t>
            </a:r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" lvl="0" algn="ctr"/>
            <a:r>
              <a:rPr lang="hu-HU" sz="2800" spc="1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hu-HU" sz="2800" spc="-10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pc="1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kis</a:t>
            </a:r>
            <a:r>
              <a:rPr lang="hu-HU" sz="2800" spc="-10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pc="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segítség</a:t>
            </a:r>
            <a:r>
              <a:rPr lang="hu-HU" sz="2800" spc="1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gel</a:t>
            </a:r>
            <a:r>
              <a:rPr lang="hu-HU" sz="2800" spc="1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35" lvl="0" algn="ctr"/>
            <a:r>
              <a:rPr lang="hu-H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Gyógynövény kivonat.</a:t>
            </a:r>
          </a:p>
          <a:p>
            <a:pPr marL="635" lvl="0" algn="ctr"/>
            <a:r>
              <a:rPr lang="hu-H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Kristálytiszta alpesi víz.</a:t>
            </a:r>
          </a:p>
          <a:p>
            <a:pPr marL="635" lvl="0" algn="ctr"/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" lvl="0" algn="ctr"/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050" y="6273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spc="10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hu-HU" sz="3200" spc="-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tartalmaz</a:t>
            </a:r>
            <a:r>
              <a:rPr lang="hu-HU" sz="3200" spc="-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spc="13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mesterséges</a:t>
            </a:r>
            <a:r>
              <a:rPr lang="hu-HU" sz="3200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spc="13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tartósítószert,</a:t>
            </a:r>
            <a:r>
              <a:rPr lang="hu-HU" sz="3200" spc="-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spc="9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színezéket</a:t>
            </a:r>
            <a:r>
              <a:rPr lang="hu-HU" sz="3200" spc="-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spc="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hu-HU" sz="3200" spc="-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spc="1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cukrokat</a:t>
            </a:r>
            <a:endParaRPr lang="hu-H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1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76200"/>
            <a:ext cx="1857375" cy="21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19401" y="1679940"/>
            <a:ext cx="9248774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lvl="0">
              <a:spcBef>
                <a:spcPts val="600"/>
              </a:spcBef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lnSpc>
                <a:spcPct val="135500"/>
              </a:lnSpc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75" y="485774"/>
            <a:ext cx="400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72000" y="2086497"/>
            <a:ext cx="42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0" name="object 10"/>
          <p:cNvSpPr txBox="1"/>
          <p:nvPr/>
        </p:nvSpPr>
        <p:spPr>
          <a:xfrm>
            <a:off x="4914901" y="3312447"/>
            <a:ext cx="5600699" cy="49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1800"/>
              </a:lnSpc>
            </a:pPr>
            <a:r>
              <a:rPr lang="hu-HU" sz="1600" spc="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19600" y="1981200"/>
            <a:ext cx="418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81400" y="2086497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0" y="281248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Good</a:t>
            </a:r>
            <a:r>
              <a:rPr kumimoji="0" lang="hu-HU" sz="4000" b="0" i="0" u="none" strike="noStrike" kern="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hu-HU" sz="4000" b="0" i="0" u="none" strike="noStrike" kern="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Nigh</a:t>
            </a: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 </a:t>
            </a:r>
            <a:r>
              <a:rPr kumimoji="0" lang="hu-HU" sz="4000" b="0" i="0" u="none" strike="noStrike" kern="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Drink</a:t>
            </a:r>
            <a:r>
              <a:rPr lang="hu-HU" sz="4000" kern="0" spc="-5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hu-HU" sz="4000" kern="0" spc="-5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nettó és bruttó ári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Képtalálat a következőre: „good night drink image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8" y="1580880"/>
            <a:ext cx="448466" cy="14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content-vie1-1.xx.fbcdn.net/v/t35.18174-12/30849705_10204575620266941_420526378_o.jpg?_nc_cat=0&amp;_nc_eui2=v1%3AAeGwFbNViK6mEo1c9XAK03QGth9PP5khgM0Csa29LVhqVmYrbar6c_CwW8cxGH6xUle2i5dac1LCZBUxYYb7E4U_nqHErovLvQ8m4rmO95mUkw&amp;oh=075df18a7f50809d27cdbf5f69e9a5c7&amp;oe=5AE2C32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6" y="6027792"/>
            <a:ext cx="1612725" cy="7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vie1-1.xx.fbcdn.net/v/t35.18174-12/30917950_10204575619226915_1535666778_o.jpg?_nc_cat=0&amp;_nc_eui2=v1%3AAeGyneyB_rBq9rC_YJhpcWrsPs6FZNgzMJjJJDMGVX1YbBDC8udG6duZjJydx68IYnW1HOwg3L4tsKOZ2N4O2h-ytmy9gAWVrVIx4ENigx6LvA&amp;oh=812969ec1da65185046eb87a7581b9eb&amp;oe=5AE2E2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3" y="925574"/>
            <a:ext cx="1424537" cy="106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vie1-1.xx.fbcdn.net/v/t34.18173-12/30785242_10204575618426895_1422490771_n.jpg?_nc_cat=0&amp;_nc_eui2=v1%3AAeEbuSLS30yRDqU50a-e_VvYA9FMl231nVhjA42KdX2lYWqUjtFEC4JnayRci9RYVD26eNn6Rc_W1QnH0dpo_dFlE5V7Q6G4e6YLZ-UBbR4whQ&amp;oh=c332ff57ac9a905805081900ac19525e&amp;oe=5AE28A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2" y="4101913"/>
            <a:ext cx="940031" cy="9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514475" y="1200150"/>
            <a:ext cx="84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 Morning 45 x 2000 Euro/250000 palack 0.35 nettó Euro ország nyitó  </a:t>
            </a:r>
            <a:endParaRPr lang="hu-H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74262" y="2153202"/>
            <a:ext cx="99747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 Night 40 x 2000 Euro/150000 palack 0.5 nettó Euro ország nyitó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183787" y="2604561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Herbal Drink 45 x 2000 Euro/250000 palack 0.35 nettó Euro ország nyitó</a:t>
            </a:r>
          </a:p>
          <a:p>
            <a:endParaRPr lang="hu-H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433513" y="3222583"/>
            <a:ext cx="9677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BTC Drink 45 x 2000 Euro/250000 palack 0.35 nettó Euro ország nyitó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433468" y="4179176"/>
            <a:ext cx="107585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Gránátalma Drink 40 x 2000 Euro/30000 palack 3 nettó Euro ország nyitó /100% kóser minősítés/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359978" y="5195289"/>
            <a:ext cx="106966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Fröccs vörös és fehér 45 x 2000 Euro/250000 palack 0.35 nettó Euro ország nyitó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945211" y="6110481"/>
            <a:ext cx="696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Kávégépek 30 Euró, kapszula 0,3 Euro nettó</a:t>
            </a:r>
          </a:p>
          <a:p>
            <a:endParaRPr lang="hu-H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4" y="3070866"/>
            <a:ext cx="916953" cy="9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2" y="5088711"/>
            <a:ext cx="820968" cy="89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13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76200"/>
            <a:ext cx="1857375" cy="21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éptalálat a következőre: „good night drink pn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1447800"/>
            <a:ext cx="66675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457200"/>
            <a:ext cx="99822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 algn="ctr">
              <a:lnSpc>
                <a:spcPts val="5675"/>
              </a:lnSpc>
            </a:pPr>
            <a:r>
              <a:rPr lang="hu-HU" sz="8000" spc="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80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8000" spc="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hu-HU" sz="80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8000" spc="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Night Drink</a:t>
            </a:r>
            <a:r>
              <a:rPr lang="hu-HU" sz="8000" spc="204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.</a:t>
            </a:r>
            <a:endParaRPr lang="hu-HU" sz="8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19401" y="2133600"/>
            <a:ext cx="9248774" cy="505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lvl="0"/>
            <a:r>
              <a:rPr lang="hu-HU" sz="2000" spc="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hu-HU" sz="200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1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speciálisan</a:t>
            </a:r>
            <a:r>
              <a:rPr lang="hu-HU" sz="200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1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kifejlesztett</a:t>
            </a:r>
            <a:r>
              <a:rPr lang="hu-HU" sz="200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1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gyógynövény</a:t>
            </a:r>
            <a:r>
              <a:rPr lang="hu-HU" sz="200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tartalmú</a:t>
            </a:r>
            <a:r>
              <a:rPr lang="hu-HU" sz="2000" spc="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9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enyhén</a:t>
            </a:r>
            <a:r>
              <a:rPr lang="hu-HU" sz="200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9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szénsavas</a:t>
            </a:r>
            <a:r>
              <a:rPr lang="hu-HU" sz="200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1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relaxációs</a:t>
            </a:r>
            <a:r>
              <a:rPr lang="hu-HU" sz="200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1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ital</a:t>
            </a:r>
            <a:r>
              <a:rPr lang="hu-HU" sz="2000" spc="1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2000" spc="10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mely</a:t>
            </a:r>
            <a:r>
              <a:rPr lang="hu-HU" sz="2000" spc="-7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1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segít</a:t>
            </a:r>
            <a:r>
              <a:rPr lang="hu-HU" sz="2000" spc="-7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10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enyhíteni</a:t>
            </a:r>
            <a:r>
              <a:rPr lang="hu-HU" sz="2000" spc="-7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8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spc="-7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1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stresszt</a:t>
            </a:r>
            <a:r>
              <a:rPr lang="hu-HU" sz="2000" spc="-7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hu-HU" sz="2000" spc="-7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javítja</a:t>
            </a:r>
            <a:r>
              <a:rPr lang="hu-HU" sz="2000" spc="-7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6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hu-HU" sz="2000" spc="-7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spc="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alvás minőségét.</a:t>
            </a:r>
          </a:p>
          <a:p>
            <a:pPr marL="24765" lvl="0"/>
            <a:r>
              <a:rPr lang="hu-HU" sz="2000" spc="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alap összetétel természetes gyógynövény kivonatok és a kristálytiszta alpesi víz.</a:t>
            </a:r>
          </a:p>
          <a:p>
            <a:pPr marL="24765" lvl="0"/>
            <a:r>
              <a:rPr lang="hu-HU" sz="2000" spc="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Két fő alkotója a citromfű és a komló. Ezeket közkedvelten használják régi idők óta, hogy segítsen enyhíteni a stressz és ösztönözze a nyugodt alvást.</a:t>
            </a:r>
          </a:p>
          <a:p>
            <a:pPr marL="24765" lvl="0"/>
            <a:r>
              <a:rPr lang="hu-HU" sz="2000" spc="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ital enyhén szénsavas, enyhén édes, különleges  kaktuszfüge ízesítéssel.</a:t>
            </a:r>
          </a:p>
          <a:p>
            <a:pPr marL="24765" lvl="0"/>
            <a:r>
              <a:rPr lang="hu-HU" sz="2000" spc="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Nem használunk mesterséges tartósítószereket, színezőanyagokat vagy cukrokat.</a:t>
            </a:r>
          </a:p>
          <a:p>
            <a:pPr marL="24765" lvl="0"/>
            <a:r>
              <a:rPr lang="hu-HU" sz="2000" spc="9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Az ital Ausztriában készül.</a:t>
            </a:r>
          </a:p>
          <a:p>
            <a:pPr marL="24765" lvl="0">
              <a:spcBef>
                <a:spcPts val="600"/>
              </a:spcBef>
            </a:pPr>
            <a:endParaRPr lang="hu-HU" sz="2000" spc="9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765" lvl="0">
              <a:spcBef>
                <a:spcPts val="600"/>
              </a:spcBef>
            </a:pPr>
            <a:endParaRPr lang="hu-HU" sz="2600" spc="9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765" lvl="0">
              <a:spcBef>
                <a:spcPts val="600"/>
              </a:spcBef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lnSpc>
                <a:spcPct val="135500"/>
              </a:lnSpc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400"/>
            <a:ext cx="365097" cy="43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Képtalálat a következőre: „lemongrass png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25" y="4668906"/>
            <a:ext cx="3084526" cy="217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éptalálat a következőre: „hop png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1922"/>
            <a:ext cx="4343400" cy="26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76200"/>
            <a:ext cx="1857375" cy="21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éptalálat a következőre: „good night drink pn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1447800"/>
            <a:ext cx="66675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19401" y="1679940"/>
            <a:ext cx="9248774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lvl="0">
              <a:spcBef>
                <a:spcPts val="600"/>
              </a:spcBef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lnSpc>
                <a:spcPct val="135500"/>
              </a:lnSpc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75" y="485774"/>
            <a:ext cx="400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Képtalálat a következőre: „hop png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86400"/>
            <a:ext cx="2590800" cy="15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Képtalálat a következőre: „lemongrass png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599488"/>
            <a:ext cx="1781047" cy="12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72000" y="2086497"/>
            <a:ext cx="42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4774" y="0"/>
            <a:ext cx="1041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Good</a:t>
            </a:r>
            <a:r>
              <a:rPr kumimoji="0" lang="hu-HU" sz="4000" b="0" i="0" u="none" strike="noStrike" kern="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hu-HU" sz="4000" b="0" i="0" u="none" strike="noStrike" kern="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Nigh</a:t>
            </a: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 </a:t>
            </a:r>
            <a:r>
              <a:rPr kumimoji="0" lang="hu-HU" sz="4000" b="0" i="0" u="none" strike="noStrike" kern="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Drink </a:t>
            </a:r>
            <a:r>
              <a:rPr kumimoji="0" lang="hu-HU" sz="4000" b="0" i="0" u="none" strike="noStrike" kern="0" cap="none" spc="19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Termékleírás és összetevők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99798" y="938081"/>
            <a:ext cx="8339687" cy="119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" marR="5080" lvl="0" indent="-3810">
              <a:lnSpc>
                <a:spcPct val="125299"/>
              </a:lnSpc>
            </a:pPr>
            <a:r>
              <a:rPr lang="hu-HU" spc="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Termék</a:t>
            </a:r>
            <a:r>
              <a:rPr lang="hu-HU" spc="-6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7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neve:</a:t>
            </a:r>
            <a:r>
              <a:rPr lang="hu-H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hu-HU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NIGHT</a:t>
            </a:r>
            <a:r>
              <a:rPr lang="hu-HU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1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Drink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´</a:t>
            </a:r>
            <a:r>
              <a:rPr lang="hu-HU" spc="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´</a:t>
            </a:r>
            <a:r>
              <a:rPr lang="hu-HU" spc="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Dream </a:t>
            </a:r>
            <a:r>
              <a:rPr lang="hu-HU" spc="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Típus:</a:t>
            </a:r>
            <a:r>
              <a:rPr lang="hu-HU" spc="-6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üdítoital</a:t>
            </a:r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937260" lvl="0">
              <a:lnSpc>
                <a:spcPct val="128099"/>
              </a:lnSpc>
              <a:spcBef>
                <a:spcPts val="215"/>
              </a:spcBef>
            </a:pPr>
            <a:r>
              <a:rPr lang="hu-HU" spc="8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Adagolás:</a:t>
            </a:r>
            <a:r>
              <a:rPr lang="hu-HU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naponta</a:t>
            </a:r>
            <a:r>
              <a:rPr lang="hu-HU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1-2</a:t>
            </a:r>
            <a:r>
              <a:rPr lang="hu-HU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9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doboz</a:t>
            </a:r>
            <a:r>
              <a:rPr lang="hu-HU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(250ml)</a:t>
            </a:r>
            <a:r>
              <a:rPr lang="hu-HU" spc="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lefekvés</a:t>
            </a:r>
            <a:r>
              <a:rPr lang="hu-HU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hu-HU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hu-HU" spc="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hu-HU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30-45</a:t>
            </a:r>
            <a:r>
              <a:rPr lang="hu-HU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1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perccel.</a:t>
            </a:r>
            <a:endParaRPr lang="hu-H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937260" lvl="0">
              <a:lnSpc>
                <a:spcPct val="128099"/>
              </a:lnSpc>
              <a:spcBef>
                <a:spcPts val="215"/>
              </a:spcBef>
            </a:pPr>
            <a:r>
              <a:rPr lang="hu-HU" spc="8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Szavatosság</a:t>
            </a:r>
            <a:r>
              <a:rPr lang="hu-HU" spc="8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hu-HU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hónap</a:t>
            </a:r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174188"/>
              </p:ext>
            </p:extLst>
          </p:nvPr>
        </p:nvGraphicFramePr>
        <p:xfrm>
          <a:off x="5486400" y="4379626"/>
          <a:ext cx="2747446" cy="1849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7446"/>
              </a:tblGrid>
              <a:tr h="31491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6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További</a:t>
                      </a:r>
                      <a:r>
                        <a:rPr sz="1600" b="0" spc="-55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összetevők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4916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600" spc="-7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Víz</a:t>
                      </a:r>
                      <a:endParaRPr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Fruktóz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482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Citromsav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482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Aroma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482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Nátrium-citrát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7966"/>
              </p:ext>
            </p:extLst>
          </p:nvPr>
        </p:nvGraphicFramePr>
        <p:xfrm>
          <a:off x="2866476" y="2455829"/>
          <a:ext cx="876300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5715000"/>
                <a:gridCol w="1066800"/>
              </a:tblGrid>
              <a:tr h="8382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object 4"/>
          <p:cNvSpPr txBox="1"/>
          <p:nvPr/>
        </p:nvSpPr>
        <p:spPr>
          <a:xfrm>
            <a:off x="2956242" y="2086497"/>
            <a:ext cx="275875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Aktív</a:t>
            </a:r>
            <a:r>
              <a:rPr sz="2400" spc="-5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összetev</a:t>
            </a:r>
            <a:r>
              <a:rPr sz="2400" spc="-6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sz="2400" spc="3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743200" y="2560019"/>
            <a:ext cx="224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 algn="ctr"/>
            <a:r>
              <a:rPr lang="hu-H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Citromf</a:t>
            </a:r>
            <a:r>
              <a:rPr lang="hu-HU" spc="-1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ű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lvl="0" algn="ctr">
              <a:spcBef>
                <a:spcPts val="40"/>
              </a:spcBef>
            </a:pPr>
            <a:r>
              <a:rPr lang="hu-H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(Melissa</a:t>
            </a:r>
            <a:r>
              <a:rPr lang="hu-HU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officinalis)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838700" y="2560019"/>
            <a:ext cx="582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/>
            <a:r>
              <a:rPr lang="hu-HU" sz="1600" spc="8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nyugtató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7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gyógynövénynek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9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tartják.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11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Arra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6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használják,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7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hogy</a:t>
            </a:r>
          </a:p>
          <a:p>
            <a:pPr marL="12700" lvl="0"/>
            <a:r>
              <a:rPr lang="hu-HU" sz="1600" spc="8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csökkentse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7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stresszt,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7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szorongást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5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6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segítse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6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hu-HU" sz="1600" spc="-6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hu-H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4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hu-HU" sz="1600" spc="-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7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alvást.</a:t>
            </a:r>
            <a:endParaRPr lang="hu-H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10744200" y="2698517"/>
            <a:ext cx="6737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0,08%</a:t>
            </a:r>
          </a:p>
        </p:txBody>
      </p:sp>
      <p:sp>
        <p:nvSpPr>
          <p:cNvPr id="29" name="object 9"/>
          <p:cNvSpPr txBox="1"/>
          <p:nvPr/>
        </p:nvSpPr>
        <p:spPr>
          <a:xfrm>
            <a:off x="2799798" y="3432215"/>
            <a:ext cx="2032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spc="-1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Komló</a:t>
            </a:r>
            <a:endParaRPr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40"/>
              </a:spcBef>
            </a:pPr>
            <a:r>
              <a:rPr sz="1800" spc="-1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(Humulus </a:t>
            </a:r>
            <a:r>
              <a:rPr sz="1800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lupulus)</a:t>
            </a:r>
            <a:endParaRPr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4914901" y="3312447"/>
            <a:ext cx="5600699" cy="999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1800"/>
              </a:lnSpc>
            </a:pPr>
            <a:r>
              <a:rPr sz="1600" spc="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jól</a:t>
            </a:r>
            <a:r>
              <a:rPr sz="16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ismert</a:t>
            </a:r>
            <a:r>
              <a:rPr sz="16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kesernyés</a:t>
            </a:r>
            <a:r>
              <a:rPr sz="16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összetev</a:t>
            </a:r>
            <a:r>
              <a:rPr sz="1600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16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söriparban,</a:t>
            </a:r>
            <a:r>
              <a:rPr sz="16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75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emellett</a:t>
            </a:r>
            <a:r>
              <a:rPr sz="16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</a:t>
            </a:r>
            <a:r>
              <a:rPr lang="hu-HU" sz="1600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régóta</a:t>
            </a:r>
            <a:r>
              <a:rPr lang="hu-HU" sz="1600" spc="-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használják</a:t>
            </a:r>
            <a:r>
              <a:rPr lang="hu-HU" sz="16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16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tradicionális</a:t>
            </a:r>
            <a:r>
              <a:rPr lang="hu-HU" sz="16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gyógyászatban</a:t>
            </a:r>
            <a:r>
              <a:rPr lang="hu-HU" sz="16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1600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hu-HU" sz="1600" spc="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ként </a:t>
            </a:r>
            <a:r>
              <a:rPr lang="hu-HU" sz="1600" spc="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alvás</a:t>
            </a:r>
            <a:r>
              <a:rPr lang="hu-HU" sz="16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spc="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hu-HU" sz="1600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hu-HU" sz="1600" spc="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segítésére.</a:t>
            </a:r>
            <a:endParaRPr lang="hu-H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12"/>
          <p:cNvSpPr txBox="1"/>
          <p:nvPr/>
        </p:nvSpPr>
        <p:spPr>
          <a:xfrm>
            <a:off x="10744199" y="3500463"/>
            <a:ext cx="6737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0,02%</a:t>
            </a:r>
          </a:p>
        </p:txBody>
      </p:sp>
    </p:spTree>
    <p:extLst>
      <p:ext uri="{BB962C8B-B14F-4D97-AF65-F5344CB8AC3E}">
        <p14:creationId xmlns:p14="http://schemas.microsoft.com/office/powerpoint/2010/main" val="186553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76200"/>
            <a:ext cx="1857375" cy="21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éptalálat a következőre: „good night drink pn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447800"/>
            <a:ext cx="66675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19401" y="1679940"/>
            <a:ext cx="9248774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lvl="0">
              <a:spcBef>
                <a:spcPts val="600"/>
              </a:spcBef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lnSpc>
                <a:spcPct val="135500"/>
              </a:lnSpc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75" y="485774"/>
            <a:ext cx="400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Képtalálat a következőre: „hop png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86400"/>
            <a:ext cx="2590800" cy="15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Képtalálat a következőre: „lemongrass png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599488"/>
            <a:ext cx="1781047" cy="12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72000" y="2086497"/>
            <a:ext cx="42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0" name="object 10"/>
          <p:cNvSpPr txBox="1"/>
          <p:nvPr/>
        </p:nvSpPr>
        <p:spPr>
          <a:xfrm>
            <a:off x="4914901" y="3312447"/>
            <a:ext cx="5600699" cy="49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1800"/>
              </a:lnSpc>
            </a:pPr>
            <a:r>
              <a:rPr lang="hu-HU" sz="1600" spc="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28600" y="381000"/>
            <a:ext cx="10058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0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hu-HU" sz="5000" kern="0" spc="-1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5000" kern="0" spc="-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Nigh</a:t>
            </a:r>
            <a:r>
              <a:rPr lang="hu-HU" sz="50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hu-HU" sz="5000" kern="0" spc="-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Drink tápértéktáblázat</a:t>
            </a:r>
          </a:p>
          <a:p>
            <a:r>
              <a:rPr lang="hu-HU" sz="3600" kern="0" spc="-5" dirty="0" smtClean="0">
                <a:solidFill>
                  <a:prstClr val="white"/>
                </a:solidFill>
                <a:cs typeface="Arial"/>
              </a:rPr>
              <a:t> </a:t>
            </a:r>
            <a:endParaRPr lang="hu-HU" dirty="0"/>
          </a:p>
        </p:txBody>
      </p:sp>
      <p:graphicFrame>
        <p:nvGraphicFramePr>
          <p:cNvPr id="22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30140"/>
              </p:ext>
            </p:extLst>
          </p:nvPr>
        </p:nvGraphicFramePr>
        <p:xfrm>
          <a:off x="3505200" y="2590800"/>
          <a:ext cx="7772400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1752600"/>
                <a:gridCol w="1905000"/>
              </a:tblGrid>
              <a:tr h="31491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lang="hu-HU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Kalóriatáblázat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ml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ml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16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Energia (kJ/kcal)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84/20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209/50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Zsír (g)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2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Ebből telitett zsírsav (g)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22">
                <a:tc>
                  <a:txBody>
                    <a:bodyPr/>
                    <a:lstStyle/>
                    <a:p>
                      <a:pPr marL="444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Szénhidrát (g)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22">
                <a:tc>
                  <a:txBody>
                    <a:bodyPr/>
                    <a:lstStyle/>
                    <a:p>
                      <a:pPr marL="4445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Ebből</a:t>
                      </a:r>
                      <a:r>
                        <a:rPr kumimoji="0" lang="hu-HU" sz="2800" b="0" i="0" u="none" strike="noStrike" kern="0" cap="none" spc="-45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gyümölcs </a:t>
                      </a:r>
                      <a:r>
                        <a:rPr kumimoji="0" lang="hu-HU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cukor(g)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2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Fehérje (g)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2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Só (g)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3370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82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76200"/>
            <a:ext cx="1857375" cy="21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éptalálat a következőre: „good night drink pn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447800"/>
            <a:ext cx="66675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19401" y="1679940"/>
            <a:ext cx="9248774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lvl="0">
              <a:spcBef>
                <a:spcPts val="600"/>
              </a:spcBef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lnSpc>
                <a:spcPct val="135500"/>
              </a:lnSpc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75" y="485774"/>
            <a:ext cx="400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Képtalálat a következőre: „hop png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86400"/>
            <a:ext cx="2590800" cy="15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Képtalálat a következőre: „lemongrass png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599488"/>
            <a:ext cx="1781047" cy="12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72000" y="2086497"/>
            <a:ext cx="42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0" name="object 10"/>
          <p:cNvSpPr txBox="1"/>
          <p:nvPr/>
        </p:nvSpPr>
        <p:spPr>
          <a:xfrm>
            <a:off x="4914901" y="3312447"/>
            <a:ext cx="5600699" cy="49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1800"/>
              </a:lnSpc>
            </a:pPr>
            <a:r>
              <a:rPr lang="hu-HU" sz="1600" spc="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609600"/>
            <a:ext cx="1219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0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Fő célcsoport</a:t>
            </a:r>
            <a:endParaRPr lang="hu-HU" sz="5000" kern="0" spc="-5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3600" kern="0" spc="-5" dirty="0" smtClean="0">
                <a:solidFill>
                  <a:prstClr val="white"/>
                </a:solidFill>
                <a:cs typeface="Arial"/>
              </a:rPr>
              <a:t>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419600" y="1981200"/>
            <a:ext cx="418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81400" y="2086497"/>
            <a:ext cx="7924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hu-HU" sz="2800" b="0" i="0" u="none" strike="noStrike" kern="0" cap="none" spc="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Hajszolt,</a:t>
            </a:r>
            <a:r>
              <a:rPr kumimoji="0" lang="hu-HU" sz="2800" b="0" i="0" u="none" strike="noStrike" kern="0" cap="none" spc="7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800" b="0" i="0" u="none" strike="noStrike" kern="0" cap="none" spc="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vagy rendszertelen életmódot folytatók</a:t>
            </a:r>
          </a:p>
          <a:p>
            <a:pPr>
              <a:spcBef>
                <a:spcPts val="600"/>
              </a:spcBef>
            </a:pPr>
            <a:r>
              <a:rPr kumimoji="0" lang="hu-HU" sz="2800" b="0" i="0" u="none" strike="noStrike" kern="0" cap="none" spc="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Repülőn, vonaton utazók</a:t>
            </a:r>
          </a:p>
          <a:p>
            <a:pPr>
              <a:spcBef>
                <a:spcPts val="600"/>
              </a:spcBef>
            </a:pPr>
            <a:r>
              <a:rPr kumimoji="0" lang="hu-HU" sz="2800" b="0" i="0" u="none" strike="noStrike" kern="0" cap="none" spc="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Alvászavarral küzdők</a:t>
            </a:r>
          </a:p>
          <a:p>
            <a:pPr>
              <a:spcBef>
                <a:spcPts val="600"/>
              </a:spcBef>
            </a:pPr>
            <a:r>
              <a:rPr kumimoji="0" lang="hu-HU" sz="2800" b="0" i="0" u="none" strike="noStrike" kern="0" cap="none" spc="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Szállodában alvók</a:t>
            </a:r>
          </a:p>
          <a:p>
            <a:pPr>
              <a:spcBef>
                <a:spcPts val="600"/>
              </a:spcBef>
            </a:pPr>
            <a:r>
              <a:rPr lang="hu-H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Menedzserek</a:t>
            </a:r>
          </a:p>
          <a:p>
            <a:pPr>
              <a:spcBef>
                <a:spcPts val="600"/>
              </a:spcBef>
            </a:pPr>
            <a:r>
              <a:rPr lang="hu-H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Sportolók</a:t>
            </a:r>
          </a:p>
          <a:p>
            <a:pPr>
              <a:spcBef>
                <a:spcPts val="600"/>
              </a:spcBef>
            </a:pPr>
            <a:r>
              <a:rPr lang="hu-H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Diákok</a:t>
            </a:r>
          </a:p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Képtalálat a következőre: „good night drink image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771777"/>
            <a:ext cx="1203415" cy="38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1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76200"/>
            <a:ext cx="1857375" cy="21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éptalálat a következőre: „good night drink pn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447800"/>
            <a:ext cx="66675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19401" y="1679940"/>
            <a:ext cx="9248774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lvl="0">
              <a:spcBef>
                <a:spcPts val="600"/>
              </a:spcBef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lnSpc>
                <a:spcPct val="135500"/>
              </a:lnSpc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75" y="485774"/>
            <a:ext cx="400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Képtalálat a következőre: „hop png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86400"/>
            <a:ext cx="2590800" cy="15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Képtalálat a következőre: „lemongrass png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599488"/>
            <a:ext cx="1781047" cy="12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72000" y="2086497"/>
            <a:ext cx="42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0" name="object 10"/>
          <p:cNvSpPr txBox="1"/>
          <p:nvPr/>
        </p:nvSpPr>
        <p:spPr>
          <a:xfrm>
            <a:off x="4914901" y="3312447"/>
            <a:ext cx="5600699" cy="49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1800"/>
              </a:lnSpc>
            </a:pPr>
            <a:r>
              <a:rPr lang="hu-HU" sz="1600" spc="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19600" y="1981200"/>
            <a:ext cx="418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81400" y="2086497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0" y="108160"/>
            <a:ext cx="1219199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hu-HU" sz="5000" spc="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Ajánlott értékesítési</a:t>
            </a:r>
            <a:r>
              <a:rPr sz="5000" spc="-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5000" spc="2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pontok</a:t>
            </a:r>
            <a:endParaRPr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6"/>
          <p:cNvSpPr txBox="1"/>
          <p:nvPr/>
        </p:nvSpPr>
        <p:spPr>
          <a:xfrm>
            <a:off x="3780260" y="1417364"/>
            <a:ext cx="7489447" cy="5801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143125" indent="-457200">
              <a:lnSpc>
                <a:spcPct val="100699"/>
              </a:lnSpc>
              <a:spcBef>
                <a:spcPts val="500"/>
              </a:spcBef>
              <a:buAutoNum type="arabicPeriod"/>
            </a:pPr>
            <a:r>
              <a:rPr lang="hu-HU" sz="28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Fitnesz és Wellness centerek</a:t>
            </a:r>
          </a:p>
          <a:p>
            <a:pPr marL="469900" marR="2143125" indent="-457200">
              <a:lnSpc>
                <a:spcPct val="100699"/>
              </a:lnSpc>
              <a:spcBef>
                <a:spcPts val="500"/>
              </a:spcBef>
              <a:buAutoNum type="arabicPeriod"/>
            </a:pPr>
            <a:r>
              <a:rPr lang="hu-HU" sz="28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Bioboltok és gyógyszertárak</a:t>
            </a:r>
          </a:p>
          <a:p>
            <a:pPr marL="469900" marR="2143125" indent="-457200">
              <a:lnSpc>
                <a:spcPct val="100699"/>
              </a:lnSpc>
              <a:spcBef>
                <a:spcPts val="500"/>
              </a:spcBef>
              <a:buAutoNum type="arabicPeriod"/>
            </a:pPr>
            <a:r>
              <a:rPr lang="hu-HU" sz="28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Vonat és busz állomások</a:t>
            </a:r>
          </a:p>
          <a:p>
            <a:pPr marL="469900" marR="2143125" indent="-457200">
              <a:lnSpc>
                <a:spcPct val="100699"/>
              </a:lnSpc>
              <a:spcBef>
                <a:spcPts val="500"/>
              </a:spcBef>
              <a:buAutoNum type="arabicPeriod"/>
            </a:pPr>
            <a:r>
              <a:rPr lang="hu-HU" sz="28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Bevásárlóközpontok</a:t>
            </a:r>
          </a:p>
          <a:p>
            <a:pPr marL="469900" marR="2143125" indent="-457200">
              <a:lnSpc>
                <a:spcPct val="100699"/>
              </a:lnSpc>
              <a:spcBef>
                <a:spcPts val="500"/>
              </a:spcBef>
              <a:buAutoNum type="arabicPeriod"/>
            </a:pPr>
            <a:r>
              <a:rPr lang="hu-HU" sz="28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Élelmiszer boltok</a:t>
            </a:r>
          </a:p>
          <a:p>
            <a:pPr marL="469900" marR="2143125" indent="-457200">
              <a:lnSpc>
                <a:spcPct val="100699"/>
              </a:lnSpc>
              <a:spcBef>
                <a:spcPts val="500"/>
              </a:spcBef>
              <a:buAutoNum type="arabicPeriod"/>
            </a:pPr>
            <a:r>
              <a:rPr lang="hu-HU" sz="28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Gyógyszertárak</a:t>
            </a:r>
          </a:p>
          <a:p>
            <a:pPr marL="469900" marR="2143125" indent="-457200">
              <a:lnSpc>
                <a:spcPct val="100699"/>
              </a:lnSpc>
              <a:spcBef>
                <a:spcPts val="500"/>
              </a:spcBef>
              <a:buAutoNum type="arabicPeriod"/>
            </a:pPr>
            <a:r>
              <a:rPr lang="hu-HU" sz="28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Hajóállomások</a:t>
            </a:r>
          </a:p>
          <a:p>
            <a:pPr marL="469900" marR="2143125" indent="-457200">
              <a:lnSpc>
                <a:spcPct val="100699"/>
              </a:lnSpc>
              <a:spcBef>
                <a:spcPts val="500"/>
              </a:spcBef>
              <a:buAutoNum type="arabicPeriod"/>
            </a:pPr>
            <a:r>
              <a:rPr lang="hu-HU" sz="28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Ital automaták</a:t>
            </a:r>
          </a:p>
          <a:p>
            <a:pPr marL="469900" marR="2143125" indent="-457200">
              <a:lnSpc>
                <a:spcPct val="100699"/>
              </a:lnSpc>
              <a:spcBef>
                <a:spcPts val="500"/>
              </a:spcBef>
              <a:buAutoNum type="arabicPeriod"/>
            </a:pPr>
            <a:r>
              <a:rPr sz="28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Rep</a:t>
            </a:r>
            <a:r>
              <a:rPr lang="hu-HU" sz="28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ülőterek</a:t>
            </a:r>
            <a:r>
              <a:rPr sz="28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spc="114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699"/>
              </a:lnSpc>
              <a:spcBef>
                <a:spcPts val="500"/>
              </a:spcBef>
            </a:pPr>
            <a:r>
              <a:rPr lang="hu-HU" sz="2800" spc="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10.Benzinkutak</a:t>
            </a:r>
          </a:p>
          <a:p>
            <a:pPr marL="12700" marR="5080">
              <a:lnSpc>
                <a:spcPct val="100699"/>
              </a:lnSpc>
              <a:spcBef>
                <a:spcPts val="500"/>
              </a:spcBef>
            </a:pPr>
            <a:r>
              <a:rPr lang="hu-HU" sz="2800" spc="1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11.Szállodák</a:t>
            </a:r>
          </a:p>
          <a:p>
            <a:pPr marL="469900" marR="5080" indent="-457200">
              <a:lnSpc>
                <a:spcPct val="100699"/>
              </a:lnSpc>
              <a:buAutoNum type="arabicPeriod" startAt="3"/>
            </a:pPr>
            <a:endParaRPr sz="2400" dirty="0">
              <a:latin typeface="Arial"/>
              <a:cs typeface="Arial"/>
            </a:endParaRPr>
          </a:p>
        </p:txBody>
      </p:sp>
      <p:pic>
        <p:nvPicPr>
          <p:cNvPr id="17" name="Picture 2" descr="Képtalálat a következőre: „good night drink image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771777"/>
            <a:ext cx="1203415" cy="38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76200"/>
            <a:ext cx="1857375" cy="21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éptalálat a következőre: „good night drink pn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447800"/>
            <a:ext cx="66675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19401" y="1679940"/>
            <a:ext cx="9248774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lvl="0">
              <a:spcBef>
                <a:spcPts val="600"/>
              </a:spcBef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lnSpc>
                <a:spcPct val="135500"/>
              </a:lnSpc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75" y="485774"/>
            <a:ext cx="400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Képtalálat a következőre: „hop png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86400"/>
            <a:ext cx="2590800" cy="15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Képtalálat a következőre: „lemongrass png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599488"/>
            <a:ext cx="1781047" cy="12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72000" y="2086497"/>
            <a:ext cx="42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0" name="object 10"/>
          <p:cNvSpPr txBox="1"/>
          <p:nvPr/>
        </p:nvSpPr>
        <p:spPr>
          <a:xfrm>
            <a:off x="4914901" y="3312447"/>
            <a:ext cx="5600699" cy="49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1800"/>
              </a:lnSpc>
            </a:pPr>
            <a:r>
              <a:rPr lang="hu-HU" sz="1600" spc="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19600" y="1981200"/>
            <a:ext cx="418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81400" y="2086497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6201" y="149363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Good</a:t>
            </a:r>
            <a:r>
              <a:rPr kumimoji="0" lang="hu-HU" sz="4000" b="0" i="0" u="none" strike="noStrike" kern="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hu-HU" sz="4000" b="0" i="0" u="none" strike="noStrike" kern="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Nigh</a:t>
            </a: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 </a:t>
            </a:r>
            <a:r>
              <a:rPr kumimoji="0" lang="hu-HU" sz="4000" b="0" i="0" u="none" strike="noStrike" kern="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Drink </a:t>
            </a:r>
            <a:r>
              <a:rPr lang="hu-HU" sz="4000" kern="0" spc="190" noProof="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térfogat mennyiség és súly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3314572" y="1717165"/>
            <a:ext cx="70486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TÉRFOGAT</a:t>
            </a:r>
            <a:r>
              <a:rPr sz="3200" b="1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sz="3200" b="1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MENNYISÉG</a:t>
            </a:r>
            <a:r>
              <a:rPr lang="hu-HU" sz="3200" b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228847" y="2350532"/>
            <a:ext cx="8839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/>
            <a:r>
              <a:rPr lang="hu-H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Flakon		</a:t>
            </a:r>
            <a:r>
              <a:rPr lang="nb-NO" sz="28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nb-NO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nb-NO" sz="28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b-NO"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b-NO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28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trendi</a:t>
            </a:r>
            <a:r>
              <a:rPr lang="nb-NO" sz="28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28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slim</a:t>
            </a:r>
            <a:r>
              <a:rPr lang="nb-NO" sz="28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28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kivitel</a:t>
            </a:r>
            <a:endParaRPr lang="hu-HU" sz="2800" spc="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lvl="0">
              <a:spcBef>
                <a:spcPts val="40"/>
              </a:spcBef>
            </a:pPr>
            <a:r>
              <a:rPr lang="hu-HU" sz="28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Tálca			</a:t>
            </a:r>
            <a:r>
              <a:rPr lang="hu-HU" sz="28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hu-HU" sz="2800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darab</a:t>
            </a:r>
          </a:p>
          <a:p>
            <a:pPr marL="12700" lvl="0">
              <a:spcBef>
                <a:spcPts val="40"/>
              </a:spcBef>
            </a:pPr>
            <a:r>
              <a:rPr lang="hu-HU" sz="2800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 raklap		</a:t>
            </a:r>
            <a:r>
              <a:rPr lang="hu-HU" sz="28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hu-H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hu-HU" sz="2800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tálca,</a:t>
            </a:r>
            <a:r>
              <a:rPr lang="hu-HU" sz="28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2592</a:t>
            </a:r>
            <a:r>
              <a:rPr lang="hu-HU" sz="28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doboz</a:t>
            </a:r>
            <a:endParaRPr lang="nb-NO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3343276" y="4375666"/>
            <a:ext cx="1600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SÚLY</a:t>
            </a:r>
            <a:r>
              <a:rPr lang="hu-HU" sz="3200" b="1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3257422" y="5024735"/>
            <a:ext cx="8191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/>
            <a:r>
              <a:rPr lang="hu-H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Flakon		</a:t>
            </a:r>
            <a:r>
              <a:rPr lang="hu-HU" sz="28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0,27</a:t>
            </a:r>
            <a:r>
              <a:rPr lang="hu-H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hu-HU" sz="2800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endParaRPr lang="hu-HU" sz="2800" spc="5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lvl="0">
              <a:spcBef>
                <a:spcPts val="40"/>
              </a:spcBef>
            </a:pPr>
            <a:r>
              <a:rPr lang="hu-HU" sz="28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Tálca			</a:t>
            </a:r>
            <a:r>
              <a:rPr lang="hu-HU" sz="28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6,6</a:t>
            </a:r>
            <a:r>
              <a:rPr lang="hu-H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hu-HU" sz="2800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endParaRPr lang="hu-HU" sz="2800" spc="45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lvl="0">
              <a:spcBef>
                <a:spcPts val="40"/>
              </a:spcBef>
            </a:pPr>
            <a:r>
              <a:rPr lang="hu-HU" sz="2800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 </a:t>
            </a:r>
            <a:r>
              <a:rPr lang="hu-HU" sz="2800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raklap		727,80 kg</a:t>
            </a:r>
            <a:endParaRPr lang="hu-H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Képtalálat a következőre: „good night drink image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771777"/>
            <a:ext cx="1203415" cy="38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0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76200"/>
            <a:ext cx="1857375" cy="21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éptalálat a következőre: „good night drink pn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447800"/>
            <a:ext cx="66675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19401" y="1679940"/>
            <a:ext cx="9248774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lvl="0">
              <a:spcBef>
                <a:spcPts val="600"/>
              </a:spcBef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lnSpc>
                <a:spcPct val="135500"/>
              </a:lnSpc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75" y="485774"/>
            <a:ext cx="400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Képtalálat a következőre: „hop png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86400"/>
            <a:ext cx="2590800" cy="15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Képtalálat a következőre: „lemongrass png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599488"/>
            <a:ext cx="1781047" cy="12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72000" y="2086497"/>
            <a:ext cx="42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0" name="object 10"/>
          <p:cNvSpPr txBox="1"/>
          <p:nvPr/>
        </p:nvSpPr>
        <p:spPr>
          <a:xfrm>
            <a:off x="4914901" y="3312447"/>
            <a:ext cx="5600699" cy="49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1800"/>
              </a:lnSpc>
            </a:pPr>
            <a:r>
              <a:rPr lang="hu-HU" sz="1600" spc="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19600" y="1981200"/>
            <a:ext cx="418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81400" y="2086497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-244385" y="149363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Good</a:t>
            </a:r>
            <a:r>
              <a:rPr kumimoji="0" lang="hu-HU" sz="4000" b="0" i="0" u="none" strike="noStrike" kern="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hu-HU" sz="4000" b="0" i="0" u="none" strike="noStrike" kern="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Nigh</a:t>
            </a: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 </a:t>
            </a:r>
            <a:r>
              <a:rPr kumimoji="0" lang="hu-HU" sz="4000" b="0" i="0" u="none" strike="noStrike" kern="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Drink </a:t>
            </a:r>
            <a:r>
              <a:rPr lang="hu-HU" sz="4000" kern="0" spc="19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csomagolás és tárolás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Képtalálat a következőre: „good night drink image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771777"/>
            <a:ext cx="1203415" cy="38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2876552" y="1371600"/>
            <a:ext cx="681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spcBef>
                <a:spcPts val="1880"/>
              </a:spcBef>
            </a:pPr>
            <a:r>
              <a:rPr lang="hu-HU" sz="3200" b="1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CSOMAGOLÁSI MÉRETEK:</a:t>
            </a:r>
            <a:endParaRPr lang="hu-H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938462" y="2271163"/>
            <a:ext cx="8067379" cy="2470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/>
            <a:r>
              <a:rPr lang="hu-H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Flakon	</a:t>
            </a:r>
            <a:r>
              <a:rPr lang="hu-HU" sz="26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5,</a:t>
            </a:r>
            <a:r>
              <a:rPr lang="hu-HU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u-HU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 x</a:t>
            </a:r>
            <a:r>
              <a:rPr lang="hu-HU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13,</a:t>
            </a:r>
            <a:r>
              <a:rPr lang="hu-HU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hu-HU" sz="26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hu-H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12700" lvl="0">
              <a:spcBef>
                <a:spcPts val="40"/>
              </a:spcBef>
            </a:pPr>
            <a:r>
              <a:rPr lang="hu-HU" sz="26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Tálca		</a:t>
            </a:r>
            <a:r>
              <a:rPr lang="hu-HU" sz="26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32,</a:t>
            </a:r>
            <a:r>
              <a:rPr lang="hu-HU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hu-HU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 x</a:t>
            </a:r>
            <a:r>
              <a:rPr lang="hu-HU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21,</a:t>
            </a:r>
            <a:r>
              <a:rPr lang="hu-HU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hu-HU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 x</a:t>
            </a:r>
            <a:r>
              <a:rPr lang="hu-HU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13,</a:t>
            </a:r>
            <a:r>
              <a:rPr lang="hu-HU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hu-HU" sz="26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hu-HU" sz="2600" spc="4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lvl="0">
              <a:spcBef>
                <a:spcPts val="40"/>
              </a:spcBef>
            </a:pPr>
            <a:r>
              <a:rPr lang="hu-HU" sz="2600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 raklap	</a:t>
            </a:r>
            <a:r>
              <a:rPr lang="sv-SE" sz="26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120,</a:t>
            </a:r>
            <a:r>
              <a:rPr lang="sv-SE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 x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80,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 x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123,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sv-SE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594" lvl="0">
              <a:spcBef>
                <a:spcPts val="40"/>
              </a:spcBef>
            </a:pPr>
            <a:r>
              <a:rPr lang="hu-HU" sz="2600" spc="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v-SE" sz="2600" spc="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v-SE" sz="26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raklap</a:t>
            </a:r>
            <a:r>
              <a:rPr lang="sv-SE" sz="26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nélkül)</a:t>
            </a:r>
            <a:endParaRPr lang="sv-SE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594" marR="5080" lvl="0">
              <a:lnSpc>
                <a:spcPct val="101800"/>
              </a:lnSpc>
            </a:pPr>
            <a:r>
              <a:rPr lang="hu-HU" sz="26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v-SE" sz="26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120,</a:t>
            </a:r>
            <a:r>
              <a:rPr lang="sv-SE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80,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139,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sv-SE" sz="26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v-SE" sz="26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raklappal</a:t>
            </a:r>
            <a:r>
              <a:rPr lang="sv-SE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v-SE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lvl="0">
              <a:spcBef>
                <a:spcPts val="40"/>
              </a:spcBef>
            </a:pPr>
            <a:endParaRPr lang="nb-NO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3044508" y="5271076"/>
            <a:ext cx="759968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sz="2800" spc="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Száraz</a:t>
            </a:r>
            <a:r>
              <a:rPr sz="2800" spc="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800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napfénytol</a:t>
            </a:r>
            <a:r>
              <a:rPr sz="28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védett</a:t>
            </a:r>
            <a:r>
              <a:rPr sz="28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helyen,</a:t>
            </a:r>
            <a:r>
              <a:rPr sz="28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sz="28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28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°C</a:t>
            </a:r>
            <a:r>
              <a:rPr sz="28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spc="-5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sz="2800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sz="28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°C</a:t>
            </a:r>
            <a:r>
              <a:rPr sz="28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800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sz="2800" spc="1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mérsékleten</a:t>
            </a:r>
            <a:r>
              <a:rPr lang="hu-HU" sz="2800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009900" y="4686301"/>
            <a:ext cx="453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spcBef>
                <a:spcPts val="1880"/>
              </a:spcBef>
            </a:pPr>
            <a:r>
              <a:rPr lang="hu-HU" sz="3200" b="1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TÁROLÁS:</a:t>
            </a:r>
            <a:endParaRPr lang="hu-H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8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76200"/>
            <a:ext cx="1857375" cy="21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éptalálat a következőre: „good night drink pn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595028"/>
            <a:ext cx="6477000" cy="500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19401" y="1679940"/>
            <a:ext cx="9248774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lvl="0">
              <a:spcBef>
                <a:spcPts val="600"/>
              </a:spcBef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lnSpc>
                <a:spcPct val="135500"/>
              </a:lnSpc>
            </a:pP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75" y="485774"/>
            <a:ext cx="400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Képtalálat a következőre: „hop png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86400"/>
            <a:ext cx="2590800" cy="15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Képtalálat a következőre: „lemongrass png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599488"/>
            <a:ext cx="1781047" cy="12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72000" y="2086497"/>
            <a:ext cx="42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0" name="object 10"/>
          <p:cNvSpPr txBox="1"/>
          <p:nvPr/>
        </p:nvSpPr>
        <p:spPr>
          <a:xfrm>
            <a:off x="4914901" y="3312447"/>
            <a:ext cx="5600699" cy="49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1800"/>
              </a:lnSpc>
            </a:pPr>
            <a:r>
              <a:rPr lang="hu-HU" sz="1600" spc="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19600" y="1981200"/>
            <a:ext cx="418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81400" y="2086497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-244385" y="0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Good</a:t>
            </a:r>
            <a:r>
              <a:rPr kumimoji="0" lang="hu-HU" sz="4000" b="0" i="0" u="none" strike="noStrike" kern="0" cap="none" spc="-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hu-HU" sz="4000" b="0" i="0" u="none" strike="noStrike" kern="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Nigh</a:t>
            </a: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 </a:t>
            </a:r>
            <a:r>
              <a:rPr kumimoji="0" lang="hu-HU" sz="4000" b="0" i="0" u="none" strike="noStrike" kern="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Drink</a:t>
            </a:r>
            <a:r>
              <a:rPr kumimoji="0" lang="hu-HU" sz="4000" b="0" i="0" u="none" strike="noStrike" kern="0" cap="none" spc="-5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gyártása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2514600" y="663983"/>
            <a:ext cx="727329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65"/>
              </a:lnSpc>
            </a:pPr>
            <a:r>
              <a:rPr sz="4200" spc="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Világszínvonalú</a:t>
            </a:r>
            <a:r>
              <a:rPr sz="42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200" spc="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berendezés</a:t>
            </a:r>
            <a:endParaRPr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38100" y="1425062"/>
            <a:ext cx="10363200" cy="254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89"/>
              </a:lnSpc>
              <a:spcBef>
                <a:spcPts val="600"/>
              </a:spcBef>
            </a:pPr>
            <a:r>
              <a:rPr sz="2400" spc="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Teljesen</a:t>
            </a:r>
            <a:r>
              <a:rPr sz="24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automatikus</a:t>
            </a:r>
            <a:r>
              <a:rPr sz="24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termelés,</a:t>
            </a:r>
            <a:r>
              <a:rPr sz="24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mely</a:t>
            </a:r>
            <a:r>
              <a:rPr sz="24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sz="24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sz="24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doboz</a:t>
            </a:r>
            <a:r>
              <a:rPr sz="24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sz="24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óra</a:t>
            </a:r>
            <a:r>
              <a:rPr sz="24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mennyiségre</a:t>
            </a:r>
            <a:r>
              <a:rPr sz="2400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képes</a:t>
            </a:r>
            <a:r>
              <a:rPr sz="2400" spc="7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3314828" y="2236323"/>
            <a:ext cx="7124572" cy="1870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/>
          <p:cNvSpPr/>
          <p:nvPr/>
        </p:nvSpPr>
        <p:spPr>
          <a:xfrm>
            <a:off x="3314828" y="4340225"/>
            <a:ext cx="2603500" cy="2311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2" descr="Képtalálat a következőre: „good night drink image”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771777"/>
            <a:ext cx="1203415" cy="38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5"/>
          <p:cNvSpPr/>
          <p:nvPr/>
        </p:nvSpPr>
        <p:spPr>
          <a:xfrm>
            <a:off x="6086474" y="4340225"/>
            <a:ext cx="4352925" cy="2311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44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4607</TotalTime>
  <Words>489</Words>
  <Application>Microsoft Office PowerPoint</Application>
  <PresentationFormat>Egyéni</PresentationFormat>
  <Paragraphs>125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GND</dc:title>
  <dc:creator>Mikita László</dc:creator>
  <cp:lastModifiedBy>Mikita László</cp:lastModifiedBy>
  <cp:revision>39</cp:revision>
  <dcterms:created xsi:type="dcterms:W3CDTF">2018-03-07T13:23:09Z</dcterms:created>
  <dcterms:modified xsi:type="dcterms:W3CDTF">2018-04-25T19:26:49Z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2016-04-25T00:00:00Z</vt:filetime>
  </property>
  <property fmtid="{D5CDD505-2E9C-101B-9397-08002B2CF9AE}" pid="3" name="LastSaved">
    <vt:filetime>2018-03-07T00:00:00Z</vt:filetime>
  </property>
</Properties>
</file>